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>
                <a:solidFill>
                  <a:srgbClr val="000000"/>
                </a:solidFill>
              </a:defRPr>
            </a:pPr>
            <a:r>
              <a:t>Vehicle Evolution: Saturn V → SLS/Orion (with Starship Context)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37160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  <a:gridCol w="2743200"/>
                <a:gridCol w="2743200"/>
              </a:tblGrid>
              <a:tr h="731520">
                <a:tc>
                  <a:txBody>
                    <a:bodyPr/>
                    <a:lstStyle/>
                    <a:p>
                      <a:pPr>
                        <a:defRPr b="1" sz="1000">
                          <a:solidFill>
                            <a:srgbClr val="000000"/>
                          </a:solidFill>
                        </a:defRPr>
                      </a:pPr>
                      <a:r>
                        <a:t>System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Era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To LEO Tons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To TLI Tons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Notes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Saturn V + Apollo CSM/LM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1967–1973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~140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~48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Expendable; three-stage kerolox/hypergolic; Moon landings via LM.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SLS Block 1 + Orion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Artemis I–III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~95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~27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Expendable; RS‑25 + 5‑segment SRBs; Orion for deep-space crew.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SLS Block 1B + Orion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Artemis IV+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~105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~38–42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EUS upper stage; Gateway and larger payloads.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Starship (HLS variant)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Artemis III+ (provider)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100–150 (reusable, target)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≥100 (with on-orbit refueling)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0" sz="1000">
                          <a:solidFill>
                            <a:srgbClr val="000000"/>
                          </a:solidFill>
                        </a:defRPr>
                      </a:pPr>
                      <a:r>
                        <a:t>Fully reusable; lunar lander under NASA contract.</a:t>
                      </a:r>
                    </a:p>
                  </a:txBody>
                  <a:tcP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4" name="Picture 3" descr="saturn_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5486400"/>
            <a:ext cx="2743200" cy="1371600"/>
          </a:xfrm>
          <a:prstGeom prst="rect">
            <a:avLst/>
          </a:prstGeom>
        </p:spPr>
      </p:pic>
      <p:pic>
        <p:nvPicPr>
          <p:cNvPr id="5" name="Picture 4" descr="sls_block_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6858000"/>
            <a:ext cx="2743200" cy="1371600"/>
          </a:xfrm>
          <a:prstGeom prst="rect">
            <a:avLst/>
          </a:prstGeom>
        </p:spPr>
      </p:pic>
      <p:pic>
        <p:nvPicPr>
          <p:cNvPr id="6" name="Picture 5" descr="sls_block_1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8229600"/>
            <a:ext cx="2743200" cy="1371600"/>
          </a:xfrm>
          <a:prstGeom prst="rect">
            <a:avLst/>
          </a:prstGeom>
        </p:spPr>
      </p:pic>
      <p:pic>
        <p:nvPicPr>
          <p:cNvPr id="7" name="Picture 6" descr="starship_hl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9601200"/>
            <a:ext cx="2743200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0" y="5486400"/>
            <a:ext cx="8534400" cy="36576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Saturn V LEO: 140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0" y="5486400"/>
            <a:ext cx="2926080" cy="36576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Saturn V TLI: 48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0" y="6858000"/>
            <a:ext cx="5791200" cy="365760"/>
          </a:xfrm>
          <a:prstGeom prst="rect">
            <a:avLst/>
          </a:prstGeom>
          <a:solidFill>
            <a:srgbClr val="008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SLS Block 1 LEO: 95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0" y="6858000"/>
            <a:ext cx="1645920" cy="365760"/>
          </a:xfrm>
          <a:prstGeom prst="rect">
            <a:avLst/>
          </a:prstGeom>
          <a:solidFill>
            <a:srgbClr val="008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SLS Block 1 TLI: 27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0" y="8229600"/>
            <a:ext cx="6400800" cy="365760"/>
          </a:xfrm>
          <a:prstGeom prst="rect">
            <a:avLst/>
          </a:prstGeom>
          <a:solidFill>
            <a:srgbClr val="0000FF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SLS Block 1B LEO: 105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00" y="8229600"/>
            <a:ext cx="2438400" cy="365760"/>
          </a:xfrm>
          <a:prstGeom prst="rect">
            <a:avLst/>
          </a:prstGeom>
          <a:solidFill>
            <a:srgbClr val="0000FF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SLS Block 1B TLI: 40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0" y="9601200"/>
            <a:ext cx="7620000" cy="365760"/>
          </a:xfrm>
          <a:prstGeom prst="rect">
            <a:avLst/>
          </a:prstGeom>
          <a:solidFill>
            <a:srgbClr val="FF8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Starship LEO: 125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44000" y="9601200"/>
            <a:ext cx="6096000" cy="365760"/>
          </a:xfrm>
          <a:prstGeom prst="rect">
            <a:avLst/>
          </a:prstGeom>
          <a:solidFill>
            <a:srgbClr val="FF8000"/>
          </a:solidFill>
        </p:spPr>
        <p:txBody>
          <a:bodyPr wrap="square">
            <a:spAutoFit/>
          </a:bodyPr>
          <a:lstStyle/>
          <a:p/>
          <a:p>
            <a:pPr>
              <a:defRPr sz="1200" b="1">
                <a:solidFill>
                  <a:srgbClr val="FFFFFF"/>
                </a:solidFill>
              </a:defRPr>
            </a:pPr>
            <a:r>
              <a:t>Starship TLI: 100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